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4"/>
  </p:notesMasterIdLst>
  <p:sldIdLst>
    <p:sldId id="273" r:id="rId6"/>
    <p:sldId id="276" r:id="rId7"/>
    <p:sldId id="287" r:id="rId8"/>
    <p:sldId id="288" r:id="rId9"/>
    <p:sldId id="278" r:id="rId10"/>
    <p:sldId id="284" r:id="rId11"/>
    <p:sldId id="285" r:id="rId12"/>
    <p:sldId id="286" r:id="rId13"/>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0054A4"/>
    <a:srgbClr val="00FFFF"/>
    <a:srgbClr val="000000"/>
    <a:srgbClr val="FFD457"/>
    <a:srgbClr val="006325"/>
    <a:srgbClr val="BCBEC0"/>
    <a:srgbClr val="E6E7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113" d="100"/>
          <a:sy n="113" d="100"/>
        </p:scale>
        <p:origin x="-1500" y="-108"/>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presProps" Target="presProps.xml"/><Relationship Id="rId10" Type="http://schemas.openxmlformats.org/officeDocument/2006/relationships/slide" Target="slides/slide5.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8275" y="0"/>
            <a:ext cx="3043238" cy="465138"/>
          </a:xfrm>
          <a:prstGeom prst="rect">
            <a:avLst/>
          </a:prstGeom>
        </p:spPr>
        <p:txBody>
          <a:bodyPr vert="horz" lIns="91440" tIns="45720" rIns="91440" bIns="45720" rtlCol="0"/>
          <a:lstStyle>
            <a:lvl1pPr algn="r">
              <a:defRPr sz="1200"/>
            </a:lvl1pPr>
          </a:lstStyle>
          <a:p>
            <a:fld id="{B8AE55A0-88DB-44F8-9E71-882C6BFF5295}" type="datetimeFigureOut">
              <a:rPr lang="en-US" smtClean="0"/>
              <a:t>04/05/2018</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21188"/>
            <a:ext cx="5619750" cy="418941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275" y="8842375"/>
            <a:ext cx="3043238" cy="465138"/>
          </a:xfrm>
          <a:prstGeom prst="rect">
            <a:avLst/>
          </a:prstGeom>
        </p:spPr>
        <p:txBody>
          <a:bodyPr vert="horz" lIns="91440" tIns="45720" rIns="91440" bIns="45720" rtlCol="0" anchor="b"/>
          <a:lstStyle>
            <a:lvl1pPr algn="r">
              <a:defRPr sz="1200"/>
            </a:lvl1pPr>
          </a:lstStyle>
          <a:p>
            <a:fld id="{68F7C3CB-48A2-4C6E-9D8D-9C534A317DEE}" type="slidenum">
              <a:rPr lang="en-US" smtClean="0"/>
              <a:t>‹#›</a:t>
            </a:fld>
            <a:endParaRPr lang="en-US" dirty="0"/>
          </a:p>
        </p:txBody>
      </p:sp>
    </p:spTree>
    <p:extLst>
      <p:ext uri="{BB962C8B-B14F-4D97-AF65-F5344CB8AC3E}">
        <p14:creationId xmlns:p14="http://schemas.microsoft.com/office/powerpoint/2010/main" val="4271480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772400" cy="1470025"/>
          </a:xfrm>
          <a:prstGeom prst="rect">
            <a:avLst/>
          </a:prstGeom>
        </p:spPr>
        <p:txBody>
          <a:bodyPr/>
          <a:lstStyle>
            <a:lvl1pPr>
              <a:defRPr b="1">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657600"/>
            <a:ext cx="6400800" cy="1524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TextBox 4"/>
          <p:cNvSpPr txBox="1"/>
          <p:nvPr userDrawn="1"/>
        </p:nvSpPr>
        <p:spPr>
          <a:xfrm>
            <a:off x="8275320" y="6172200"/>
            <a:ext cx="381000" cy="584775"/>
          </a:xfrm>
          <a:prstGeom prst="rect">
            <a:avLst/>
          </a:prstGeom>
          <a:noFill/>
        </p:spPr>
        <p:txBody>
          <a:bodyPr wrap="square" rtlCol="0">
            <a:spAutoFit/>
          </a:bodyPr>
          <a:lstStyle/>
          <a:p>
            <a:fld id="{CFD79E14-A5CB-4B11-98BD-C2699C7313C6}" type="slidenum">
              <a:rPr lang="en-US" sz="1600" smtClean="0">
                <a:solidFill>
                  <a:schemeClr val="bg1"/>
                </a:solidFill>
              </a:rPr>
              <a:pPr/>
              <a:t>‹#›</a:t>
            </a:fld>
            <a:endParaRPr lang="en-US" sz="1600" dirty="0">
              <a:solidFill>
                <a:schemeClr val="bg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038601"/>
          </a:xfrm>
        </p:spPr>
        <p:txBody>
          <a:bodyPr/>
          <a:lstStyle>
            <a:lvl1pPr>
              <a:buFont typeface="Wingdings" pitchFamily="2" charset="2"/>
              <a:buChar char="§"/>
              <a:defRPr b="1"/>
            </a:lvl1pPr>
            <a:lvl2pPr>
              <a:defRPr sz="3200"/>
            </a:lvl2pPr>
            <a:lvl3pPr>
              <a:buFont typeface="Wingdings" pitchFamily="2" charset="2"/>
              <a:buChar char="§"/>
              <a:defRPr sz="2800"/>
            </a:lvl3pPr>
            <a:lvl4pPr>
              <a:defRPr sz="24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itle 1"/>
          <p:cNvSpPr>
            <a:spLocks noGrp="1"/>
          </p:cNvSpPr>
          <p:nvPr userDrawn="1">
            <p:ph type="title" hasCustomPrompt="1"/>
          </p:nvPr>
        </p:nvSpPr>
        <p:spPr>
          <a:xfrm>
            <a:off x="1219200" y="76200"/>
            <a:ext cx="8229600" cy="792162"/>
          </a:xfrm>
          <a:prstGeom prst="rect">
            <a:avLst/>
          </a:prstGeom>
        </p:spPr>
        <p:txBody>
          <a:bodyPr/>
          <a:lstStyle>
            <a:lvl1pPr>
              <a:defRPr b="1">
                <a:solidFill>
                  <a:schemeClr val="bg1">
                    <a:lumMod val="95000"/>
                  </a:schemeClr>
                </a:solidFill>
              </a:defRPr>
            </a:lvl1pPr>
          </a:lstStyle>
          <a:p>
            <a:pPr algn="l"/>
            <a:r>
              <a:rPr lang="en-US" dirty="0" smtClean="0">
                <a:solidFill>
                  <a:srgbClr val="0054A4"/>
                </a:solidFill>
              </a:rPr>
              <a:t>Template for pages 1-9</a:t>
            </a:r>
            <a:endParaRPr lang="en-US" dirty="0">
              <a:solidFill>
                <a:srgbClr val="0054A4"/>
              </a:solidFill>
            </a:endParaRPr>
          </a:p>
        </p:txBody>
      </p:sp>
      <p:sp>
        <p:nvSpPr>
          <p:cNvPr id="20" name="TextBox 19"/>
          <p:cNvSpPr txBox="1"/>
          <p:nvPr userDrawn="1"/>
        </p:nvSpPr>
        <p:spPr>
          <a:xfrm>
            <a:off x="8284464" y="6172200"/>
            <a:ext cx="487680" cy="338554"/>
          </a:xfrm>
          <a:prstGeom prst="rect">
            <a:avLst/>
          </a:prstGeom>
          <a:noFill/>
        </p:spPr>
        <p:txBody>
          <a:bodyPr wrap="square" rtlCol="0">
            <a:spAutoFit/>
          </a:bodyPr>
          <a:lstStyle/>
          <a:p>
            <a:fld id="{CFD79E14-A5CB-4B11-98BD-C2699C7313C6}" type="slidenum">
              <a:rPr lang="en-US" sz="1600" smtClean="0">
                <a:solidFill>
                  <a:schemeClr val="bg1"/>
                </a:solidFill>
              </a:rPr>
              <a:pPr/>
              <a:t>‹#›</a:t>
            </a:fld>
            <a:endParaRPr lang="en-US" sz="1600" dirty="0">
              <a:solidFill>
                <a:schemeClr val="bg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038601"/>
          </a:xfrm>
        </p:spPr>
        <p:txBody>
          <a:bodyPr/>
          <a:lstStyle>
            <a:lvl1pPr>
              <a:buFont typeface="Wingdings" pitchFamily="2" charset="2"/>
              <a:buChar char="§"/>
              <a:defRPr b="1"/>
            </a:lvl1pPr>
            <a:lvl2pPr>
              <a:defRPr sz="3200"/>
            </a:lvl2pPr>
            <a:lvl3pPr>
              <a:buFont typeface="Wingdings" pitchFamily="2" charset="2"/>
              <a:buChar char="§"/>
              <a:defRPr sz="2800"/>
            </a:lvl3pPr>
            <a:lvl4pPr>
              <a:defRPr sz="24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itle 1"/>
          <p:cNvSpPr>
            <a:spLocks noGrp="1"/>
          </p:cNvSpPr>
          <p:nvPr userDrawn="1">
            <p:ph type="title" hasCustomPrompt="1"/>
          </p:nvPr>
        </p:nvSpPr>
        <p:spPr>
          <a:xfrm>
            <a:off x="1219200" y="76200"/>
            <a:ext cx="8229600" cy="792162"/>
          </a:xfrm>
          <a:prstGeom prst="rect">
            <a:avLst/>
          </a:prstGeom>
        </p:spPr>
        <p:txBody>
          <a:bodyPr/>
          <a:lstStyle>
            <a:lvl1pPr>
              <a:defRPr b="1" baseline="0">
                <a:solidFill>
                  <a:schemeClr val="bg1"/>
                </a:solidFill>
              </a:defRPr>
            </a:lvl1pPr>
          </a:lstStyle>
          <a:p>
            <a:pPr algn="l"/>
            <a:r>
              <a:rPr lang="en-US" dirty="0" smtClean="0">
                <a:solidFill>
                  <a:srgbClr val="0054A4"/>
                </a:solidFill>
              </a:rPr>
              <a:t>Template for pages 10 and up</a:t>
            </a:r>
            <a:endParaRPr lang="en-US" dirty="0">
              <a:solidFill>
                <a:srgbClr val="0054A4"/>
              </a:solidFill>
            </a:endParaRPr>
          </a:p>
        </p:txBody>
      </p:sp>
      <p:sp>
        <p:nvSpPr>
          <p:cNvPr id="5" name="TextBox 4"/>
          <p:cNvSpPr txBox="1"/>
          <p:nvPr userDrawn="1"/>
        </p:nvSpPr>
        <p:spPr>
          <a:xfrm>
            <a:off x="8211312" y="6172200"/>
            <a:ext cx="487680" cy="338554"/>
          </a:xfrm>
          <a:prstGeom prst="rect">
            <a:avLst/>
          </a:prstGeom>
          <a:noFill/>
        </p:spPr>
        <p:txBody>
          <a:bodyPr wrap="square" rtlCol="0">
            <a:spAutoFit/>
          </a:bodyPr>
          <a:lstStyle/>
          <a:p>
            <a:fld id="{CFD79E14-A5CB-4B11-98BD-C2699C7313C6}" type="slidenum">
              <a:rPr lang="en-US" sz="1600" smtClean="0">
                <a:solidFill>
                  <a:schemeClr val="bg1"/>
                </a:solidFill>
              </a:rPr>
              <a:pPr/>
              <a:t>‹#›</a:t>
            </a:fld>
            <a:endParaRPr lang="en-US" sz="1600" dirty="0">
              <a:solidFill>
                <a:schemeClr val="bg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2" name="Picture 1" descr="wc_strat_powerpoint-r1-01.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4953000"/>
            <a:ext cx="8305800" cy="1066800"/>
          </a:xfrm>
        </p:spPr>
        <p:txBody>
          <a:bodyPr>
            <a:normAutofit/>
          </a:bodyPr>
          <a:lstStyle/>
          <a:p>
            <a:r>
              <a:rPr lang="en-US" sz="2800" b="1" dirty="0" smtClean="0">
                <a:solidFill>
                  <a:schemeClr val="tx1"/>
                </a:solidFill>
              </a:rPr>
              <a:t>Washoe County Board of Adjustment</a:t>
            </a:r>
          </a:p>
          <a:p>
            <a:pPr>
              <a:spcBef>
                <a:spcPts val="0"/>
              </a:spcBef>
            </a:pPr>
            <a:r>
              <a:rPr lang="en-US" sz="2400" b="1" dirty="0" smtClean="0">
                <a:solidFill>
                  <a:schemeClr val="tx1"/>
                </a:solidFill>
              </a:rPr>
              <a:t>April 5, 2018</a:t>
            </a:r>
          </a:p>
        </p:txBody>
      </p:sp>
      <p:sp>
        <p:nvSpPr>
          <p:cNvPr id="4" name="Title 3"/>
          <p:cNvSpPr>
            <a:spLocks noGrp="1"/>
          </p:cNvSpPr>
          <p:nvPr>
            <p:ph type="ctrTitle"/>
          </p:nvPr>
        </p:nvSpPr>
        <p:spPr>
          <a:xfrm>
            <a:off x="762000" y="76200"/>
            <a:ext cx="8229600" cy="811530"/>
          </a:xfrm>
        </p:spPr>
        <p:txBody>
          <a:bodyPr/>
          <a:lstStyle/>
          <a:p>
            <a:r>
              <a:rPr lang="en-US" sz="4000" dirty="0" smtClean="0"/>
              <a:t>WADMIN18-0001 Christensen</a:t>
            </a:r>
            <a:endParaRPr lang="en-US" sz="40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0" y="1295400"/>
            <a:ext cx="4826000" cy="3619500"/>
          </a:xfrm>
          <a:prstGeom prst="rect">
            <a:avLst/>
          </a:prstGeom>
        </p:spPr>
      </p:pic>
    </p:spTree>
    <p:extLst>
      <p:ext uri="{BB962C8B-B14F-4D97-AF65-F5344CB8AC3E}">
        <p14:creationId xmlns:p14="http://schemas.microsoft.com/office/powerpoint/2010/main" val="5566005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19200"/>
            <a:ext cx="3581400" cy="4566444"/>
          </a:xfrm>
        </p:spPr>
        <p:txBody>
          <a:bodyPr>
            <a:normAutofit/>
          </a:bodyPr>
          <a:lstStyle/>
          <a:p>
            <a:r>
              <a:rPr lang="en-US" sz="2800" dirty="0" smtClean="0"/>
              <a:t>± 9 acre parcel </a:t>
            </a:r>
          </a:p>
          <a:p>
            <a:r>
              <a:rPr lang="en-US" sz="2800" dirty="0" smtClean="0"/>
              <a:t>General Rural </a:t>
            </a:r>
          </a:p>
          <a:p>
            <a:r>
              <a:rPr lang="en-US" sz="2800" dirty="0" smtClean="0"/>
              <a:t>Single family dwelling</a:t>
            </a:r>
          </a:p>
          <a:p>
            <a:r>
              <a:rPr lang="en-US" sz="2800" dirty="0" smtClean="0"/>
              <a:t>Shop/garage</a:t>
            </a:r>
          </a:p>
          <a:p>
            <a:r>
              <a:rPr lang="en-US" sz="2800" dirty="0" smtClean="0"/>
              <a:t>4 of 5 abutting property owners signed consent forms</a:t>
            </a:r>
          </a:p>
          <a:p>
            <a:pPr marL="0" indent="0">
              <a:buNone/>
            </a:pPr>
            <a:endParaRPr lang="en-US" dirty="0" smtClean="0"/>
          </a:p>
          <a:p>
            <a:pPr marL="0" indent="0">
              <a:buNone/>
            </a:pPr>
            <a:endParaRPr lang="en-US" dirty="0" smtClean="0"/>
          </a:p>
        </p:txBody>
      </p:sp>
      <p:sp>
        <p:nvSpPr>
          <p:cNvPr id="3" name="Title 2"/>
          <p:cNvSpPr>
            <a:spLocks noGrp="1"/>
          </p:cNvSpPr>
          <p:nvPr>
            <p:ph type="title"/>
          </p:nvPr>
        </p:nvSpPr>
        <p:spPr>
          <a:xfrm>
            <a:off x="1219200" y="76200"/>
            <a:ext cx="7924800" cy="792162"/>
          </a:xfrm>
        </p:spPr>
        <p:txBody>
          <a:bodyPr/>
          <a:lstStyle/>
          <a:p>
            <a:r>
              <a:rPr lang="en-US" dirty="0" smtClean="0"/>
              <a:t>Overview</a:t>
            </a:r>
            <a:endParaRPr lang="en-US" dirty="0"/>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524000"/>
            <a:ext cx="5216909"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96978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066800"/>
            <a:ext cx="8229600" cy="4724400"/>
          </a:xfrm>
        </p:spPr>
        <p:txBody>
          <a:bodyPr>
            <a:normAutofit/>
          </a:bodyPr>
          <a:lstStyle/>
          <a:p>
            <a:endParaRPr lang="en-US" dirty="0" smtClean="0"/>
          </a:p>
          <a:p>
            <a:pPr marL="0" indent="0">
              <a:buNone/>
            </a:pPr>
            <a:endParaRPr lang="en-US" dirty="0" smtClean="0"/>
          </a:p>
          <a:p>
            <a:pPr marL="0" indent="0">
              <a:buNone/>
            </a:pPr>
            <a:endParaRPr lang="en-US" dirty="0" smtClean="0"/>
          </a:p>
        </p:txBody>
      </p:sp>
      <p:sp>
        <p:nvSpPr>
          <p:cNvPr id="3" name="Title 2"/>
          <p:cNvSpPr>
            <a:spLocks noGrp="1"/>
          </p:cNvSpPr>
          <p:nvPr>
            <p:ph type="title"/>
          </p:nvPr>
        </p:nvSpPr>
        <p:spPr>
          <a:xfrm>
            <a:off x="1219200" y="76200"/>
            <a:ext cx="7924800" cy="792162"/>
          </a:xfrm>
        </p:spPr>
        <p:txBody>
          <a:bodyPr/>
          <a:lstStyle/>
          <a:p>
            <a:r>
              <a:rPr lang="en-US" dirty="0" smtClean="0"/>
              <a:t>Elevations</a:t>
            </a:r>
            <a:endParaRPr lang="en-US" dirty="0"/>
          </a:p>
        </p:txBody>
      </p:sp>
      <p:pic>
        <p:nvPicPr>
          <p:cNvPr id="5" name="Picture 4"/>
          <p:cNvPicPr/>
          <p:nvPr/>
        </p:nvPicPr>
        <p:blipFill rotWithShape="1">
          <a:blip r:embed="rId2" cstate="print">
            <a:extLst>
              <a:ext uri="{28A0092B-C50C-407E-A947-70E740481C1C}">
                <a14:useLocalDpi xmlns:a14="http://schemas.microsoft.com/office/drawing/2010/main" val="0"/>
              </a:ext>
            </a:extLst>
          </a:blip>
          <a:srcRect l="3288" t="34450" r="256" b="29032"/>
          <a:stretch/>
        </p:blipFill>
        <p:spPr bwMode="auto">
          <a:xfrm>
            <a:off x="533400" y="1295400"/>
            <a:ext cx="4572000" cy="3200400"/>
          </a:xfrm>
          <a:prstGeom prst="rect">
            <a:avLst/>
          </a:prstGeom>
          <a:ln>
            <a:noFill/>
          </a:ln>
          <a:extLst>
            <a:ext uri="{53640926-AAD7-44D8-BBD7-CCE9431645EC}">
              <a14:shadowObscured xmlns:a14="http://schemas.microsoft.com/office/drawing/2010/main"/>
            </a:ext>
          </a:extLst>
        </p:spPr>
      </p:pic>
      <p:pic>
        <p:nvPicPr>
          <p:cNvPr id="4" name="Picture 3"/>
          <p:cNvPicPr/>
          <p:nvPr/>
        </p:nvPicPr>
        <p:blipFill rotWithShape="1">
          <a:blip r:embed="rId3" cstate="print">
            <a:extLst>
              <a:ext uri="{28A0092B-C50C-407E-A947-70E740481C1C}">
                <a14:useLocalDpi xmlns:a14="http://schemas.microsoft.com/office/drawing/2010/main" val="0"/>
              </a:ext>
            </a:extLst>
          </a:blip>
          <a:srcRect l="36846" t="3505" r="3712" b="6955"/>
          <a:stretch/>
        </p:blipFill>
        <p:spPr bwMode="auto">
          <a:xfrm rot="5400000">
            <a:off x="5462219" y="2233982"/>
            <a:ext cx="2295628" cy="4685665"/>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5486400" y="1165992"/>
            <a:ext cx="3362793" cy="2246769"/>
          </a:xfrm>
          <a:prstGeom prst="rect">
            <a:avLst/>
          </a:prstGeom>
        </p:spPr>
        <p:txBody>
          <a:bodyPr wrap="square">
            <a:spAutoFit/>
          </a:bodyPr>
          <a:lstStyle/>
          <a:p>
            <a:r>
              <a:rPr lang="en-US" sz="2800" dirty="0"/>
              <a:t>Build on to existing garage, making foot print of accessory structure larger than house</a:t>
            </a:r>
          </a:p>
        </p:txBody>
      </p:sp>
    </p:spTree>
    <p:extLst>
      <p:ext uri="{BB962C8B-B14F-4D97-AF65-F5344CB8AC3E}">
        <p14:creationId xmlns:p14="http://schemas.microsoft.com/office/powerpoint/2010/main" val="37610815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066800"/>
            <a:ext cx="2590800" cy="4343400"/>
          </a:xfrm>
        </p:spPr>
        <p:txBody>
          <a:bodyPr>
            <a:normAutofit/>
          </a:bodyPr>
          <a:lstStyle/>
          <a:p>
            <a:pPr marL="0" indent="0">
              <a:buNone/>
            </a:pPr>
            <a:r>
              <a:rPr lang="en-US" dirty="0" smtClean="0"/>
              <a:t>One neighbor concerned that structure is to close to property line</a:t>
            </a:r>
          </a:p>
          <a:p>
            <a:pPr marL="0" indent="0">
              <a:buNone/>
            </a:pPr>
            <a:endParaRPr lang="en-US" dirty="0"/>
          </a:p>
          <a:p>
            <a:endParaRPr lang="en-US" dirty="0" smtClean="0"/>
          </a:p>
          <a:p>
            <a:pPr marL="0" indent="0">
              <a:buNone/>
            </a:pPr>
            <a:endParaRPr lang="en-US" dirty="0" smtClean="0"/>
          </a:p>
          <a:p>
            <a:pPr marL="0" indent="0">
              <a:buNone/>
            </a:pPr>
            <a:endParaRPr lang="en-US" dirty="0" smtClean="0"/>
          </a:p>
        </p:txBody>
      </p:sp>
      <p:sp>
        <p:nvSpPr>
          <p:cNvPr id="3" name="Title 2"/>
          <p:cNvSpPr>
            <a:spLocks noGrp="1"/>
          </p:cNvSpPr>
          <p:nvPr>
            <p:ph type="title"/>
          </p:nvPr>
        </p:nvSpPr>
        <p:spPr>
          <a:xfrm>
            <a:off x="1219200" y="76200"/>
            <a:ext cx="7924800" cy="792162"/>
          </a:xfrm>
        </p:spPr>
        <p:txBody>
          <a:bodyPr/>
          <a:lstStyle/>
          <a:p>
            <a:r>
              <a:rPr lang="en-US" dirty="0" smtClean="0"/>
              <a:t>Site Plan</a:t>
            </a:r>
            <a:endParaRPr lang="en-US" dirty="0"/>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37695735"/>
              </p:ext>
            </p:extLst>
          </p:nvPr>
        </p:nvGraphicFramePr>
        <p:xfrm>
          <a:off x="2819400" y="1828800"/>
          <a:ext cx="5897563" cy="3978275"/>
        </p:xfrm>
        <a:graphic>
          <a:graphicData uri="http://schemas.openxmlformats.org/presentationml/2006/ole">
            <mc:AlternateContent xmlns:mc="http://schemas.openxmlformats.org/markup-compatibility/2006">
              <mc:Choice xmlns:v="urn:schemas-microsoft-com:vml" Requires="v">
                <p:oleObj spid="_x0000_s4102" name="Acrobat Document" r:id="rId3" imgW="13167360" imgH="8877127" progId="Acrobat.Document.2015">
                  <p:embed/>
                </p:oleObj>
              </mc:Choice>
              <mc:Fallback>
                <p:oleObj name="Acrobat Document" r:id="rId3" imgW="13167360" imgH="8877127" progId="Acrobat.Document.2015">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1828800"/>
                        <a:ext cx="5897563" cy="3978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p:cNvSpPr/>
          <p:nvPr/>
        </p:nvSpPr>
        <p:spPr>
          <a:xfrm rot="7559116">
            <a:off x="5956505" y="4166441"/>
            <a:ext cx="703276" cy="39034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5974684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
            <a:ext cx="7239000" cy="838200"/>
          </a:xfrm>
        </p:spPr>
        <p:txBody>
          <a:bodyPr/>
          <a:lstStyle/>
          <a:p>
            <a:r>
              <a:rPr lang="en-US" dirty="0" smtClean="0"/>
              <a:t>Public Notice &amp; CAB</a:t>
            </a:r>
            <a:endParaRPr lang="en-US" dirty="0"/>
          </a:p>
        </p:txBody>
      </p:sp>
      <p:sp>
        <p:nvSpPr>
          <p:cNvPr id="4" name="Content Placeholder 3"/>
          <p:cNvSpPr>
            <a:spLocks noGrp="1"/>
          </p:cNvSpPr>
          <p:nvPr>
            <p:ph idx="1"/>
          </p:nvPr>
        </p:nvSpPr>
        <p:spPr>
          <a:xfrm>
            <a:off x="457200" y="1219200"/>
            <a:ext cx="2819400" cy="4419600"/>
          </a:xfrm>
        </p:spPr>
        <p:txBody>
          <a:bodyPr/>
          <a:lstStyle/>
          <a:p>
            <a:r>
              <a:rPr lang="en-US" dirty="0" smtClean="0"/>
              <a:t>Spanish Springs CAB </a:t>
            </a:r>
          </a:p>
          <a:p>
            <a:r>
              <a:rPr lang="en-US" dirty="0" smtClean="0"/>
              <a:t>33 property owners within 500 feet</a:t>
            </a:r>
          </a:p>
        </p:txBody>
      </p:sp>
      <p:pic>
        <p:nvPicPr>
          <p:cNvPr id="5" name="Picture 4" descr="P:\Community Development Department\Boards and Commissions\Board of Adjustment\BOA Cases\2018 Cases\WADMIN18-0001 Christensen\Exhibits\Mailing Map.jpg"/>
          <p:cNvPicPr/>
          <p:nvPr/>
        </p:nvPicPr>
        <p:blipFill>
          <a:blip r:embed="rId2">
            <a:extLst>
              <a:ext uri="{28A0092B-C50C-407E-A947-70E740481C1C}">
                <a14:useLocalDpi xmlns:a14="http://schemas.microsoft.com/office/drawing/2010/main" val="0"/>
              </a:ext>
            </a:extLst>
          </a:blip>
          <a:srcRect/>
          <a:stretch>
            <a:fillRect/>
          </a:stretch>
        </p:blipFill>
        <p:spPr bwMode="auto">
          <a:xfrm>
            <a:off x="3887073" y="973666"/>
            <a:ext cx="4126230" cy="5029200"/>
          </a:xfrm>
          <a:prstGeom prst="rect">
            <a:avLst/>
          </a:prstGeom>
          <a:noFill/>
          <a:ln>
            <a:noFill/>
          </a:ln>
        </p:spPr>
      </p:pic>
      <p:sp>
        <p:nvSpPr>
          <p:cNvPr id="8" name="5-Point Star 7"/>
          <p:cNvSpPr/>
          <p:nvPr/>
        </p:nvSpPr>
        <p:spPr>
          <a:xfrm>
            <a:off x="5885021" y="3116580"/>
            <a:ext cx="52864" cy="45719"/>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p:cNvSpPr/>
          <p:nvPr/>
        </p:nvSpPr>
        <p:spPr>
          <a:xfrm>
            <a:off x="6286500" y="2667000"/>
            <a:ext cx="76200" cy="76200"/>
          </a:xfrm>
          <a:prstGeom prst="star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6720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
            <a:ext cx="7239000" cy="838200"/>
          </a:xfrm>
        </p:spPr>
        <p:txBody>
          <a:bodyPr/>
          <a:lstStyle/>
          <a:p>
            <a:r>
              <a:rPr lang="en-US" dirty="0" smtClean="0"/>
              <a:t>Reviewing Agencies</a:t>
            </a:r>
            <a:endParaRPr lang="en-US" dirty="0"/>
          </a:p>
        </p:txBody>
      </p:sp>
      <p:sp>
        <p:nvSpPr>
          <p:cNvPr id="4" name="Content Placeholder 3"/>
          <p:cNvSpPr>
            <a:spLocks noGrp="1"/>
          </p:cNvSpPr>
          <p:nvPr>
            <p:ph idx="1"/>
          </p:nvPr>
        </p:nvSpPr>
        <p:spPr>
          <a:xfrm>
            <a:off x="457200" y="1219200"/>
            <a:ext cx="8458200" cy="4572000"/>
          </a:xfrm>
        </p:spPr>
        <p:txBody>
          <a:bodyPr>
            <a:normAutofit lnSpcReduction="10000"/>
          </a:bodyPr>
          <a:lstStyle/>
          <a:p>
            <a:r>
              <a:rPr lang="en-US" dirty="0" smtClean="0"/>
              <a:t>Washoe County Community Service</a:t>
            </a:r>
          </a:p>
          <a:p>
            <a:pPr lvl="1"/>
            <a:r>
              <a:rPr lang="en-US" dirty="0" smtClean="0"/>
              <a:t>Planning and Building Division</a:t>
            </a:r>
          </a:p>
          <a:p>
            <a:pPr lvl="1"/>
            <a:r>
              <a:rPr lang="en-US" dirty="0" smtClean="0"/>
              <a:t>Engineering and Capital Projects</a:t>
            </a:r>
          </a:p>
          <a:p>
            <a:r>
              <a:rPr lang="en-US" dirty="0" smtClean="0"/>
              <a:t>Washoe County Health District</a:t>
            </a:r>
          </a:p>
          <a:p>
            <a:pPr lvl="1"/>
            <a:r>
              <a:rPr lang="en-US" dirty="0" smtClean="0"/>
              <a:t>Environmental Health Services Division</a:t>
            </a:r>
          </a:p>
          <a:p>
            <a:r>
              <a:rPr lang="en-US" dirty="0" smtClean="0"/>
              <a:t>Regional </a:t>
            </a:r>
            <a:r>
              <a:rPr lang="en-US" dirty="0"/>
              <a:t>Transportation </a:t>
            </a:r>
            <a:r>
              <a:rPr lang="en-US" dirty="0" smtClean="0"/>
              <a:t>District</a:t>
            </a:r>
          </a:p>
          <a:p>
            <a:r>
              <a:rPr lang="en-US" dirty="0" smtClean="0"/>
              <a:t>Truckee Meadows Fire Protection District</a:t>
            </a:r>
          </a:p>
          <a:p>
            <a:r>
              <a:rPr lang="en-US" dirty="0" smtClean="0"/>
              <a:t>Washoe Storey Conservation District</a:t>
            </a:r>
            <a:endParaRPr lang="en-US" dirty="0"/>
          </a:p>
        </p:txBody>
      </p:sp>
    </p:spTree>
    <p:extLst>
      <p:ext uri="{BB962C8B-B14F-4D97-AF65-F5344CB8AC3E}">
        <p14:creationId xmlns:p14="http://schemas.microsoft.com/office/powerpoint/2010/main" val="20838863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90600" y="76200"/>
            <a:ext cx="7848600" cy="838200"/>
          </a:xfrm>
        </p:spPr>
        <p:txBody>
          <a:bodyPr/>
          <a:lstStyle/>
          <a:p>
            <a:r>
              <a:rPr lang="en-US" sz="3600" dirty="0" smtClean="0"/>
              <a:t>Administrative Permit </a:t>
            </a:r>
            <a:endParaRPr lang="en-US" sz="3600" dirty="0"/>
          </a:p>
        </p:txBody>
      </p:sp>
      <p:sp>
        <p:nvSpPr>
          <p:cNvPr id="4" name="Content Placeholder 3"/>
          <p:cNvSpPr>
            <a:spLocks noGrp="1"/>
          </p:cNvSpPr>
          <p:nvPr>
            <p:ph idx="1"/>
          </p:nvPr>
        </p:nvSpPr>
        <p:spPr>
          <a:xfrm>
            <a:off x="457200" y="1219200"/>
            <a:ext cx="8229600" cy="4648200"/>
          </a:xfrm>
        </p:spPr>
        <p:txBody>
          <a:bodyPr>
            <a:noAutofit/>
          </a:bodyPr>
          <a:lstStyle/>
          <a:p>
            <a:pPr marL="0" indent="0" hangingPunct="0">
              <a:buNone/>
            </a:pPr>
            <a:r>
              <a:rPr lang="en-US" dirty="0" smtClean="0"/>
              <a:t>1</a:t>
            </a:r>
            <a:r>
              <a:rPr lang="en-US" dirty="0"/>
              <a:t>.	</a:t>
            </a:r>
            <a:r>
              <a:rPr lang="en-US" dirty="0" smtClean="0"/>
              <a:t>Consistency</a:t>
            </a:r>
          </a:p>
          <a:p>
            <a:pPr marL="0" indent="0" hangingPunct="0">
              <a:buNone/>
            </a:pPr>
            <a:r>
              <a:rPr lang="en-US" dirty="0" smtClean="0"/>
              <a:t>2</a:t>
            </a:r>
            <a:r>
              <a:rPr lang="en-US" dirty="0"/>
              <a:t>.	</a:t>
            </a:r>
            <a:r>
              <a:rPr lang="en-US" dirty="0" smtClean="0"/>
              <a:t>Improvements</a:t>
            </a:r>
          </a:p>
          <a:p>
            <a:pPr marL="0" indent="0" hangingPunct="0">
              <a:buNone/>
            </a:pPr>
            <a:r>
              <a:rPr lang="en-US" dirty="0" smtClean="0"/>
              <a:t>3</a:t>
            </a:r>
            <a:r>
              <a:rPr lang="en-US" dirty="0"/>
              <a:t>.	Site </a:t>
            </a:r>
            <a:r>
              <a:rPr lang="en-US" dirty="0" smtClean="0"/>
              <a:t>Suitability</a:t>
            </a:r>
          </a:p>
          <a:p>
            <a:pPr marL="0" indent="0">
              <a:buNone/>
            </a:pPr>
            <a:r>
              <a:rPr lang="en-US" dirty="0" smtClean="0"/>
              <a:t>4</a:t>
            </a:r>
            <a:r>
              <a:rPr lang="en-US" dirty="0"/>
              <a:t>.	Issuance Not </a:t>
            </a:r>
            <a:r>
              <a:rPr lang="en-US" dirty="0" smtClean="0"/>
              <a:t>Detrimental</a:t>
            </a:r>
            <a:endParaRPr lang="en-US" dirty="0"/>
          </a:p>
        </p:txBody>
      </p:sp>
    </p:spTree>
    <p:extLst>
      <p:ext uri="{BB962C8B-B14F-4D97-AF65-F5344CB8AC3E}">
        <p14:creationId xmlns:p14="http://schemas.microsoft.com/office/powerpoint/2010/main" val="37990015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
            <a:ext cx="7924800" cy="792162"/>
          </a:xfrm>
        </p:spPr>
        <p:txBody>
          <a:bodyPr/>
          <a:lstStyle/>
          <a:p>
            <a:r>
              <a:rPr lang="en-US" dirty="0" smtClean="0"/>
              <a:t>Possible Motion</a:t>
            </a:r>
            <a:endParaRPr lang="en-US" dirty="0"/>
          </a:p>
        </p:txBody>
      </p:sp>
      <p:sp>
        <p:nvSpPr>
          <p:cNvPr id="4" name="Content Placeholder 3"/>
          <p:cNvSpPr>
            <a:spLocks noGrp="1"/>
          </p:cNvSpPr>
          <p:nvPr>
            <p:ph idx="1"/>
          </p:nvPr>
        </p:nvSpPr>
        <p:spPr>
          <a:xfrm>
            <a:off x="457200" y="1219200"/>
            <a:ext cx="8229600" cy="4572000"/>
          </a:xfrm>
        </p:spPr>
        <p:txBody>
          <a:bodyPr>
            <a:normAutofit fontScale="92500" lnSpcReduction="10000"/>
          </a:bodyPr>
          <a:lstStyle/>
          <a:p>
            <a:pPr marL="0" indent="0" hangingPunct="0">
              <a:buNone/>
            </a:pPr>
            <a:r>
              <a:rPr lang="en-US" dirty="0"/>
              <a:t>I move that, after giving reasoned consideration to the information contained in the staff report and information received during the public hearing, the Board of Adjustment approve, with the Conditions of Approval included in Exhibit A to this matter, Administrative Permit Case Number WADMIN18-0001 for Paul and Cynthia Christensen, having made the four required findings in accordance with Washoe County Code Section 110.808.25:</a:t>
            </a:r>
            <a:r>
              <a:rPr lang="en-US" i="1" dirty="0"/>
              <a:t> </a:t>
            </a:r>
            <a:endParaRPr lang="en-US" dirty="0"/>
          </a:p>
        </p:txBody>
      </p:sp>
    </p:spTree>
    <p:extLst>
      <p:ext uri="{BB962C8B-B14F-4D97-AF65-F5344CB8AC3E}">
        <p14:creationId xmlns:p14="http://schemas.microsoft.com/office/powerpoint/2010/main" val="3855694812"/>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_Template_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246D64375472D84BA13220883A134206" ma:contentTypeVersion="1" ma:contentTypeDescription="Upload an image." ma:contentTypeScope="" ma:versionID="2e55dbcb3e0b3cd6523d10bed63eb2c6">
  <xsd:schema xmlns:xsd="http://www.w3.org/2001/XMLSchema" xmlns:xs="http://www.w3.org/2001/XMLSchema" xmlns:p="http://schemas.microsoft.com/office/2006/metadata/properties" xmlns:ns1="http://schemas.microsoft.com/sharepoint/v3" xmlns:ns2="CEA9126C-A9B1-4F4A-855C-DD0F845697D2" xmlns:ns3="http://schemas.microsoft.com/sharepoint/v3/fields" xmlns:ns4="a94d8b85-37e1-4d17-8d55-8b7d207932bb" targetNamespace="http://schemas.microsoft.com/office/2006/metadata/properties" ma:root="true" ma:fieldsID="ee4acf4b2b82c25fb306546ca24d2aa9" ns1:_="" ns2:_="" ns3:_="" ns4:_="">
    <xsd:import namespace="http://schemas.microsoft.com/sharepoint/v3"/>
    <xsd:import namespace="CEA9126C-A9B1-4F4A-855C-DD0F845697D2"/>
    <xsd:import namespace="http://schemas.microsoft.com/sharepoint/v3/fields"/>
    <xsd:import namespace="a94d8b85-37e1-4d17-8d55-8b7d207932b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_dlc_DocId" minOccurs="0"/>
                <xsd:element ref="ns4:_dlc_DocIdUrl" minOccurs="0"/>
                <xsd:element ref="ns4: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30" nillable="true" ma:displayName="Scheduling Start Date" ma:description="" ma:hidden="true" ma:internalName="PublishingStartDate">
      <xsd:simpleType>
        <xsd:restriction base="dms:Unknown"/>
      </xsd:simpleType>
    </xsd:element>
    <xsd:element name="PublishingExpirationDate" ma:index="31"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EA9126C-A9B1-4F4A-855C-DD0F845697D2"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94d8b85-37e1-4d17-8d55-8b7d207932bb" elementFormDefault="qualified">
    <xsd:import namespace="http://schemas.microsoft.com/office/2006/documentManagement/types"/>
    <xsd:import namespace="http://schemas.microsoft.com/office/infopath/2007/PartnerControls"/>
    <xsd:element name="_dlc_DocId" ma:index="27" nillable="true" ma:displayName="Document ID Value" ma:description="The value of the document ID assigned to this item." ma:internalName="_dlc_DocId" ma:readOnly="true">
      <xsd:simpleType>
        <xsd:restriction base="dms:Text"/>
      </xsd:simpleType>
    </xsd:element>
    <xsd:element name="_dlc_DocIdUrl" ma:index="2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9"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ImageCreateDate xmlns="CEA9126C-A9B1-4F4A-855C-DD0F845697D2" xsi:nil="true"/>
    <PublishingExpirationDate xmlns="http://schemas.microsoft.com/sharepoint/v3" xsi:nil="true"/>
    <PublishingStartDate xmlns="http://schemas.microsoft.com/sharepoint/v3" xsi:nil="true"/>
    <wic_System_Copyright xmlns="http://schemas.microsoft.com/sharepoint/v3/fields" xsi:nil="true"/>
    <_dlc_DocId xmlns="a94d8b85-37e1-4d17-8d55-8b7d207932bb">NMS6VZY55J2Y-1680097669-6</_dlc_DocId>
    <_dlc_DocIdUrl xmlns="a94d8b85-37e1-4d17-8d55-8b7d207932bb">
      <Url>http://intranet.washoecounty.us/logostemplates/_layouts/15/DocIdRedir.aspx?ID=NMS6VZY55J2Y-1680097669-6</Url>
      <Description>NMS6VZY55J2Y-1680097669-6</Description>
    </_dlc_DocIdUrl>
  </documentManagement>
</p:properties>
</file>

<file path=customXml/itemProps1.xml><?xml version="1.0" encoding="utf-8"?>
<ds:datastoreItem xmlns:ds="http://schemas.openxmlformats.org/officeDocument/2006/customXml" ds:itemID="{A7BC16CB-1CBD-402F-9378-5075DDBF9554}">
  <ds:schemaRefs>
    <ds:schemaRef ds:uri="http://schemas.microsoft.com/sharepoint/v3/contenttype/forms"/>
  </ds:schemaRefs>
</ds:datastoreItem>
</file>

<file path=customXml/itemProps2.xml><?xml version="1.0" encoding="utf-8"?>
<ds:datastoreItem xmlns:ds="http://schemas.openxmlformats.org/officeDocument/2006/customXml" ds:itemID="{BDC64AFA-9D40-4A59-8DD4-92F485636619}">
  <ds:schemaRefs>
    <ds:schemaRef ds:uri="http://schemas.microsoft.com/sharepoint/events"/>
  </ds:schemaRefs>
</ds:datastoreItem>
</file>

<file path=customXml/itemProps3.xml><?xml version="1.0" encoding="utf-8"?>
<ds:datastoreItem xmlns:ds="http://schemas.openxmlformats.org/officeDocument/2006/customXml" ds:itemID="{02D88A89-A1D7-4D40-B75F-CA47FF340A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EA9126C-A9B1-4F4A-855C-DD0F845697D2"/>
    <ds:schemaRef ds:uri="http://schemas.microsoft.com/sharepoint/v3/fields"/>
    <ds:schemaRef ds:uri="a94d8b85-37e1-4d17-8d55-8b7d207932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2200D7ED-6620-45A0-9F13-862FEFE886A3}">
  <ds:schemaRefs>
    <ds:schemaRef ds:uri="http://schemas.microsoft.com/office/infopath/2007/PartnerControls"/>
    <ds:schemaRef ds:uri="CEA9126C-A9B1-4F4A-855C-DD0F845697D2"/>
    <ds:schemaRef ds:uri="http://schemas.microsoft.com/sharepoint/v3"/>
    <ds:schemaRef ds:uri="http://purl.org/dc/terms/"/>
    <ds:schemaRef ds:uri="http://purl.org/dc/dcmitype/"/>
    <ds:schemaRef ds:uri="http://schemas.microsoft.com/office/2006/documentManagement/types"/>
    <ds:schemaRef ds:uri="http://purl.org/dc/elements/1.1/"/>
    <ds:schemaRef ds:uri="http://schemas.openxmlformats.org/package/2006/metadata/core-properties"/>
    <ds:schemaRef ds:uri="http://www.w3.org/XML/1998/namespace"/>
    <ds:schemaRef ds:uri="a94d8b85-37e1-4d17-8d55-8b7d207932bb"/>
    <ds:schemaRef ds:uri="http://schemas.microsoft.com/sharepoint/v3/field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PowerPoint_Template_2015</Template>
  <TotalTime>2034</TotalTime>
  <Words>182</Words>
  <Application>Microsoft Office PowerPoint</Application>
  <PresentationFormat>On-screen Show (4:3)</PresentationFormat>
  <Paragraphs>35</Paragraphs>
  <Slides>8</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0" baseType="lpstr">
      <vt:lpstr>PowerPoint_Template_2015</vt:lpstr>
      <vt:lpstr>Acrobat Document</vt:lpstr>
      <vt:lpstr>WADMIN18-0001 Christensen</vt:lpstr>
      <vt:lpstr>Overview</vt:lpstr>
      <vt:lpstr>Elevations</vt:lpstr>
      <vt:lpstr>Site Plan</vt:lpstr>
      <vt:lpstr>Public Notice &amp; CAB</vt:lpstr>
      <vt:lpstr>Reviewing Agencies</vt:lpstr>
      <vt:lpstr>Administrative Permit </vt:lpstr>
      <vt:lpstr>Possible Motion</vt:lpstr>
    </vt:vector>
  </TitlesOfParts>
  <Company>Washoe County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dc:title>
  <dc:creator>mkramer</dc:creator>
  <cp:keywords>Powerpoint, Power Point, ppt</cp:keywords>
  <cp:lastModifiedBy>donna fagan</cp:lastModifiedBy>
  <cp:revision>77</cp:revision>
  <cp:lastPrinted>2014-10-07T22:54:33Z</cp:lastPrinted>
  <dcterms:created xsi:type="dcterms:W3CDTF">2015-09-25T21:46:02Z</dcterms:created>
  <dcterms:modified xsi:type="dcterms:W3CDTF">2018-04-05T19:30:07Z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0x0101009148F5A04DDD49CBA7127AADA5FB792B00AADE34325A8B49CDA8BB4DB53328F21400246D64375472D84BA13220883A134206</vt:lpwstr>
  </property>
  <property fmtid="{D5CDD505-2E9C-101B-9397-08002B2CF9AE}" pid="3" name="_dlc_DocIdItemGuid">
    <vt:lpwstr>baf4cdfa-0915-4212-a058-608c58f70eeb</vt:lpwstr>
  </property>
</Properties>
</file>